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sldIdLst>
    <p:sldId id="257" r:id="rId2"/>
    <p:sldId id="259" r:id="rId3"/>
    <p:sldId id="260" r:id="rId4"/>
    <p:sldId id="258" r:id="rId5"/>
    <p:sldId id="265" r:id="rId6"/>
    <p:sldId id="261" r:id="rId7"/>
    <p:sldId id="262" r:id="rId8"/>
    <p:sldId id="263" r:id="rId9"/>
    <p:sldId id="264"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1" autoAdjust="0"/>
    <p:restoredTop sz="94660"/>
  </p:normalViewPr>
  <p:slideViewPr>
    <p:cSldViewPr snapToGrid="0">
      <p:cViewPr varScale="1">
        <p:scale>
          <a:sx n="86" d="100"/>
          <a:sy n="86" d="100"/>
        </p:scale>
        <p:origin x="562"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tiff>
</file>

<file path=ppt/media/image3.tiff>
</file>

<file path=ppt/media/image4.tiff>
</file>

<file path=ppt/media/image5.tiff>
</file>

<file path=ppt/media/image6.tif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3740157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1937523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8782378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6280851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734249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7794154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37466627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759643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98404F-01D6-4FED-BA3D-60763959F675}" type="datetimeFigureOut">
              <a:rPr lang="en-US" smtClean="0"/>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873532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98404F-01D6-4FED-BA3D-60763959F675}" type="datetimeFigureOut">
              <a:rPr lang="en-US" smtClean="0"/>
              <a:t>11/23/2020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1173405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798404F-01D6-4FED-BA3D-60763959F675}" type="datetimeFigureOut">
              <a:rPr lang="en-US" smtClean="0"/>
              <a:t>11/23/2020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902061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798404F-01D6-4FED-BA3D-60763959F675}" type="datetimeFigureOut">
              <a:rPr lang="en-US" smtClean="0"/>
              <a:t>11/23/2020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4054771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798404F-01D6-4FED-BA3D-60763959F675}" type="datetimeFigureOut">
              <a:rPr lang="en-US" smtClean="0"/>
              <a:t>11/23/2020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427705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98404F-01D6-4FED-BA3D-60763959F675}" type="datetimeFigureOut">
              <a:rPr lang="en-US" smtClean="0"/>
              <a:t>11/23/2020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0302610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798404F-01D6-4FED-BA3D-60763959F675}" type="datetimeFigureOut">
              <a:rPr lang="en-US" smtClean="0"/>
              <a:t>11/23/2020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2212644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798404F-01D6-4FED-BA3D-60763959F675}" type="datetimeFigureOut">
              <a:rPr lang="en-US" smtClean="0"/>
              <a:t>11/23/2020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D94896-B8EC-4AEF-89F7-0A6111F92A0C}" type="slidenum">
              <a:rPr lang="en-US" smtClean="0"/>
              <a:t>‹#›</a:t>
            </a:fld>
            <a:endParaRPr lang="en-US"/>
          </a:p>
        </p:txBody>
      </p:sp>
    </p:spTree>
    <p:extLst>
      <p:ext uri="{BB962C8B-B14F-4D97-AF65-F5344CB8AC3E}">
        <p14:creationId xmlns:p14="http://schemas.microsoft.com/office/powerpoint/2010/main" val="3614463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798404F-01D6-4FED-BA3D-60763959F675}" type="datetimeFigureOut">
              <a:rPr lang="en-US" smtClean="0"/>
              <a:t>11/23/2020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7D94896-B8EC-4AEF-89F7-0A6111F92A0C}" type="slidenum">
              <a:rPr lang="en-US" smtClean="0"/>
              <a:t>‹#›</a:t>
            </a:fld>
            <a:endParaRPr lang="en-US"/>
          </a:p>
        </p:txBody>
      </p:sp>
    </p:spTree>
    <p:extLst>
      <p:ext uri="{BB962C8B-B14F-4D97-AF65-F5344CB8AC3E}">
        <p14:creationId xmlns:p14="http://schemas.microsoft.com/office/powerpoint/2010/main" val="63829527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tiff"/><Relationship Id="rId7" Type="http://schemas.openxmlformats.org/officeDocument/2006/relationships/image" Target="../media/image7.png"/><Relationship Id="rId2" Type="http://schemas.openxmlformats.org/officeDocument/2006/relationships/image" Target="../media/image2.tiff"/><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tiff"/><Relationship Id="rId10" Type="http://schemas.openxmlformats.org/officeDocument/2006/relationships/image" Target="../media/image10.png"/><Relationship Id="rId4" Type="http://schemas.openxmlformats.org/officeDocument/2006/relationships/image" Target="../media/image4.tiff"/><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430B6-0833-5949-96A8-1AEA9A88E5A1}"/>
              </a:ext>
            </a:extLst>
          </p:cNvPr>
          <p:cNvSpPr>
            <a:spLocks noGrp="1"/>
          </p:cNvSpPr>
          <p:nvPr>
            <p:ph type="ctrTitle"/>
          </p:nvPr>
        </p:nvSpPr>
        <p:spPr>
          <a:xfrm>
            <a:off x="363308" y="162891"/>
            <a:ext cx="10684151" cy="1991979"/>
          </a:xfrm>
        </p:spPr>
        <p:txBody>
          <a:bodyPr anchor="b">
            <a:normAutofit/>
          </a:bodyPr>
          <a:lstStyle/>
          <a:p>
            <a:pPr algn="ctr"/>
            <a:r>
              <a:rPr lang="en-US" sz="6600" b="1" dirty="0">
                <a:solidFill>
                  <a:srgbClr val="00B050"/>
                </a:solidFill>
                <a:latin typeface="Times" pitchFamily="2" charset="0"/>
              </a:rPr>
              <a:t>$pent $mart</a:t>
            </a:r>
          </a:p>
        </p:txBody>
      </p:sp>
      <p:sp>
        <p:nvSpPr>
          <p:cNvPr id="3" name="Subtitle 2">
            <a:extLst>
              <a:ext uri="{FF2B5EF4-FFF2-40B4-BE49-F238E27FC236}">
                <a16:creationId xmlns:a16="http://schemas.microsoft.com/office/drawing/2014/main" id="{A7C8C957-5C3A-9542-9987-37FF9B40B49E}"/>
              </a:ext>
            </a:extLst>
          </p:cNvPr>
          <p:cNvSpPr>
            <a:spLocks noGrp="1"/>
          </p:cNvSpPr>
          <p:nvPr>
            <p:ph type="subTitle" idx="1"/>
          </p:nvPr>
        </p:nvSpPr>
        <p:spPr>
          <a:xfrm>
            <a:off x="1171575" y="3806169"/>
            <a:ext cx="9469211" cy="2434833"/>
          </a:xfrm>
        </p:spPr>
        <p:txBody>
          <a:bodyPr anchor="t">
            <a:normAutofit lnSpcReduction="10000"/>
          </a:bodyPr>
          <a:lstStyle/>
          <a:p>
            <a:pPr algn="ctr"/>
            <a:r>
              <a:rPr lang="en-US" sz="2000" b="1" dirty="0">
                <a:solidFill>
                  <a:schemeClr val="accent1">
                    <a:lumMod val="75000"/>
                  </a:schemeClr>
                </a:solidFill>
              </a:rPr>
              <a:t>Team Members: </a:t>
            </a:r>
          </a:p>
          <a:p>
            <a:pPr algn="ctr"/>
            <a:r>
              <a:rPr lang="en-US" sz="2000" dirty="0">
                <a:solidFill>
                  <a:schemeClr val="accent1">
                    <a:lumMod val="75000"/>
                  </a:schemeClr>
                </a:solidFill>
              </a:rPr>
              <a:t>Amir Ashkan </a:t>
            </a:r>
            <a:r>
              <a:rPr lang="en-US" sz="2000" dirty="0" err="1">
                <a:solidFill>
                  <a:schemeClr val="accent1">
                    <a:lumMod val="75000"/>
                  </a:schemeClr>
                </a:solidFill>
              </a:rPr>
              <a:t>Salehian</a:t>
            </a:r>
            <a:r>
              <a:rPr lang="en-US" sz="2000" dirty="0">
                <a:solidFill>
                  <a:schemeClr val="accent1">
                    <a:lumMod val="75000"/>
                  </a:schemeClr>
                </a:solidFill>
              </a:rPr>
              <a:t> </a:t>
            </a:r>
            <a:r>
              <a:rPr lang="en-US" sz="2000" dirty="0" err="1">
                <a:solidFill>
                  <a:schemeClr val="accent1">
                    <a:lumMod val="75000"/>
                  </a:schemeClr>
                </a:solidFill>
              </a:rPr>
              <a:t>Dardashti</a:t>
            </a:r>
            <a:endParaRPr lang="en-US" sz="2000" dirty="0">
              <a:solidFill>
                <a:schemeClr val="accent1">
                  <a:lumMod val="75000"/>
                </a:schemeClr>
              </a:solidFill>
            </a:endParaRPr>
          </a:p>
          <a:p>
            <a:pPr algn="ctr"/>
            <a:r>
              <a:rPr lang="en-US" sz="2000" dirty="0" err="1">
                <a:solidFill>
                  <a:schemeClr val="accent1">
                    <a:lumMod val="75000"/>
                  </a:schemeClr>
                </a:solidFill>
              </a:rPr>
              <a:t>Jeorge</a:t>
            </a:r>
            <a:r>
              <a:rPr lang="en-US" sz="2000" dirty="0">
                <a:solidFill>
                  <a:schemeClr val="accent1">
                    <a:lumMod val="75000"/>
                  </a:schemeClr>
                </a:solidFill>
              </a:rPr>
              <a:t> Donato </a:t>
            </a:r>
          </a:p>
          <a:p>
            <a:pPr algn="ctr"/>
            <a:r>
              <a:rPr lang="en-US" sz="2000" dirty="0">
                <a:solidFill>
                  <a:schemeClr val="accent1">
                    <a:lumMod val="75000"/>
                  </a:schemeClr>
                </a:solidFill>
              </a:rPr>
              <a:t>Lauren </a:t>
            </a:r>
            <a:r>
              <a:rPr lang="en-US" sz="2000" dirty="0" err="1">
                <a:solidFill>
                  <a:schemeClr val="accent1">
                    <a:lumMod val="75000"/>
                  </a:schemeClr>
                </a:solidFill>
              </a:rPr>
              <a:t>Goettsch</a:t>
            </a:r>
            <a:r>
              <a:rPr lang="en-US" sz="2000" dirty="0">
                <a:solidFill>
                  <a:schemeClr val="accent1">
                    <a:lumMod val="75000"/>
                  </a:schemeClr>
                </a:solidFill>
              </a:rPr>
              <a:t> </a:t>
            </a:r>
          </a:p>
          <a:p>
            <a:pPr algn="ctr"/>
            <a:r>
              <a:rPr lang="en-US" sz="2000" dirty="0" err="1">
                <a:solidFill>
                  <a:schemeClr val="accent1">
                    <a:lumMod val="75000"/>
                  </a:schemeClr>
                </a:solidFill>
              </a:rPr>
              <a:t>Duyen</a:t>
            </a:r>
            <a:r>
              <a:rPr lang="en-US" sz="2000" dirty="0">
                <a:solidFill>
                  <a:schemeClr val="accent1">
                    <a:lumMod val="75000"/>
                  </a:schemeClr>
                </a:solidFill>
              </a:rPr>
              <a:t> Pham </a:t>
            </a:r>
          </a:p>
          <a:p>
            <a:pPr algn="ctr"/>
            <a:r>
              <a:rPr lang="en-US" sz="2000" dirty="0">
                <a:solidFill>
                  <a:schemeClr val="accent1">
                    <a:lumMod val="75000"/>
                  </a:schemeClr>
                </a:solidFill>
              </a:rPr>
              <a:t>Raymond Tieu</a:t>
            </a:r>
          </a:p>
        </p:txBody>
      </p:sp>
      <p:pic>
        <p:nvPicPr>
          <p:cNvPr id="2052" name="Picture 4" descr="spent-smart">
            <a:extLst>
              <a:ext uri="{FF2B5EF4-FFF2-40B4-BE49-F238E27FC236}">
                <a16:creationId xmlns:a16="http://schemas.microsoft.com/office/drawing/2014/main" id="{8A927080-35DD-4C08-A15D-972EBFD5A5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4541" y="694494"/>
            <a:ext cx="1953088" cy="1977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6464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00F46-EA6F-49C8-A80B-01145AFE2384}"/>
              </a:ext>
            </a:extLst>
          </p:cNvPr>
          <p:cNvSpPr>
            <a:spLocks noGrp="1"/>
          </p:cNvSpPr>
          <p:nvPr>
            <p:ph type="title"/>
          </p:nvPr>
        </p:nvSpPr>
        <p:spPr/>
        <p:txBody>
          <a:bodyPr/>
          <a:lstStyle/>
          <a:p>
            <a:pPr algn="ctr"/>
            <a:r>
              <a:rPr lang="en-US" dirty="0">
                <a:solidFill>
                  <a:srgbClr val="00B050"/>
                </a:solidFill>
              </a:rPr>
              <a:t>Features in $pent $mart v2.0</a:t>
            </a:r>
            <a:endParaRPr lang="en-US" dirty="0"/>
          </a:p>
        </p:txBody>
      </p:sp>
      <p:sp>
        <p:nvSpPr>
          <p:cNvPr id="3" name="Content Placeholder 2">
            <a:extLst>
              <a:ext uri="{FF2B5EF4-FFF2-40B4-BE49-F238E27FC236}">
                <a16:creationId xmlns:a16="http://schemas.microsoft.com/office/drawing/2014/main" id="{DC5C4E33-AE08-4428-8766-0E04F50E0B8C}"/>
              </a:ext>
            </a:extLst>
          </p:cNvPr>
          <p:cNvSpPr>
            <a:spLocks noGrp="1"/>
          </p:cNvSpPr>
          <p:nvPr>
            <p:ph idx="1"/>
          </p:nvPr>
        </p:nvSpPr>
        <p:spPr>
          <a:xfrm>
            <a:off x="677334" y="1930400"/>
            <a:ext cx="8596668" cy="3880773"/>
          </a:xfrm>
        </p:spPr>
        <p:txBody>
          <a:bodyPr/>
          <a:lstStyle/>
          <a:p>
            <a:pPr>
              <a:spcAft>
                <a:spcPts val="1200"/>
              </a:spcAft>
            </a:pPr>
            <a:r>
              <a:rPr lang="en-US" dirty="0"/>
              <a:t>Calendar Feature (with reminders of due dates, etc.)</a:t>
            </a:r>
          </a:p>
          <a:p>
            <a:pPr>
              <a:spcAft>
                <a:spcPts val="1200"/>
              </a:spcAft>
            </a:pPr>
            <a:r>
              <a:rPr lang="en-US" dirty="0"/>
              <a:t>Sort your data by day/week/year (currently only by month)</a:t>
            </a:r>
          </a:p>
          <a:p>
            <a:pPr>
              <a:spcAft>
                <a:spcPts val="1200"/>
              </a:spcAft>
            </a:pPr>
            <a:r>
              <a:rPr lang="en-US" dirty="0"/>
              <a:t>Upgraded Dashboard Summary Chart</a:t>
            </a:r>
          </a:p>
          <a:p>
            <a:pPr>
              <a:spcAft>
                <a:spcPts val="1200"/>
              </a:spcAft>
            </a:pPr>
            <a:r>
              <a:rPr lang="en-US" dirty="0"/>
              <a:t>Additional Graph/Chart Reports</a:t>
            </a:r>
          </a:p>
          <a:p>
            <a:pPr>
              <a:spcAft>
                <a:spcPts val="1200"/>
              </a:spcAft>
            </a:pPr>
            <a:r>
              <a:rPr lang="en-US" dirty="0"/>
              <a:t>Detailed Statistics (e.g. average savings per month during year)</a:t>
            </a:r>
          </a:p>
        </p:txBody>
      </p:sp>
    </p:spTree>
    <p:extLst>
      <p:ext uri="{BB962C8B-B14F-4D97-AF65-F5344CB8AC3E}">
        <p14:creationId xmlns:p14="http://schemas.microsoft.com/office/powerpoint/2010/main" val="31670054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E32BA-65CF-C64F-AE8D-7838236E4056}"/>
              </a:ext>
            </a:extLst>
          </p:cNvPr>
          <p:cNvSpPr>
            <a:spLocks noGrp="1"/>
          </p:cNvSpPr>
          <p:nvPr>
            <p:ph type="title"/>
          </p:nvPr>
        </p:nvSpPr>
        <p:spPr/>
        <p:txBody>
          <a:bodyPr/>
          <a:lstStyle/>
          <a:p>
            <a:pPr algn="ctr"/>
            <a:r>
              <a:rPr lang="en-US" dirty="0">
                <a:solidFill>
                  <a:srgbClr val="00B050"/>
                </a:solidFill>
              </a:rPr>
              <a:t>Motivation</a:t>
            </a:r>
          </a:p>
        </p:txBody>
      </p:sp>
      <p:sp>
        <p:nvSpPr>
          <p:cNvPr id="3" name="Content Placeholder 2">
            <a:extLst>
              <a:ext uri="{FF2B5EF4-FFF2-40B4-BE49-F238E27FC236}">
                <a16:creationId xmlns:a16="http://schemas.microsoft.com/office/drawing/2014/main" id="{78A77983-3F31-4B47-9DDA-B3A9E07F20E8}"/>
              </a:ext>
            </a:extLst>
          </p:cNvPr>
          <p:cNvSpPr>
            <a:spLocks noGrp="1"/>
          </p:cNvSpPr>
          <p:nvPr>
            <p:ph idx="1"/>
          </p:nvPr>
        </p:nvSpPr>
        <p:spPr/>
        <p:txBody>
          <a:bodyPr>
            <a:normAutofit/>
          </a:bodyPr>
          <a:lstStyle/>
          <a:p>
            <a:pPr marL="0" indent="0" algn="ctr">
              <a:buNone/>
            </a:pPr>
            <a:r>
              <a:rPr lang="en-US" sz="2000" b="0" i="0" dirty="0">
                <a:solidFill>
                  <a:schemeClr val="tx1"/>
                </a:solidFill>
                <a:effectLst/>
                <a:latin typeface="+mj-lt"/>
              </a:rPr>
              <a:t>A very crucial skill in life that is rarely taught in school, is how to budget your income and spending appropriately. As a result, many adults, especially young adults, will encounter difficult situations such as falling into debt and having to make financial sacrifices. With our easy-to-use Spent Smart application, you can view your financial situation in a snapshot to help guide you into making smart spending decisions according to your available income and savings.</a:t>
            </a:r>
            <a:endParaRPr lang="en-US" sz="2000" dirty="0">
              <a:solidFill>
                <a:schemeClr val="tx1"/>
              </a:solidFill>
              <a:latin typeface="+mj-lt"/>
            </a:endParaRPr>
          </a:p>
        </p:txBody>
      </p:sp>
    </p:spTree>
    <p:extLst>
      <p:ext uri="{BB962C8B-B14F-4D97-AF65-F5344CB8AC3E}">
        <p14:creationId xmlns:p14="http://schemas.microsoft.com/office/powerpoint/2010/main" val="4019866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0E037-6E36-CC4D-BB59-0F1DAF41A776}"/>
              </a:ext>
            </a:extLst>
          </p:cNvPr>
          <p:cNvSpPr>
            <a:spLocks noGrp="1"/>
          </p:cNvSpPr>
          <p:nvPr>
            <p:ph type="title"/>
          </p:nvPr>
        </p:nvSpPr>
        <p:spPr/>
        <p:txBody>
          <a:bodyPr/>
          <a:lstStyle/>
          <a:p>
            <a:pPr algn="ctr"/>
            <a:r>
              <a:rPr lang="en-US" dirty="0">
                <a:solidFill>
                  <a:srgbClr val="00B050"/>
                </a:solidFill>
              </a:rPr>
              <a:t>Project Description</a:t>
            </a:r>
          </a:p>
        </p:txBody>
      </p:sp>
      <p:sp>
        <p:nvSpPr>
          <p:cNvPr id="3" name="Content Placeholder 2">
            <a:extLst>
              <a:ext uri="{FF2B5EF4-FFF2-40B4-BE49-F238E27FC236}">
                <a16:creationId xmlns:a16="http://schemas.microsoft.com/office/drawing/2014/main" id="{17B449DC-A476-C84B-8AB1-178560E212A3}"/>
              </a:ext>
            </a:extLst>
          </p:cNvPr>
          <p:cNvSpPr>
            <a:spLocks noGrp="1"/>
          </p:cNvSpPr>
          <p:nvPr>
            <p:ph idx="1"/>
          </p:nvPr>
        </p:nvSpPr>
        <p:spPr/>
        <p:txBody>
          <a:bodyPr>
            <a:normAutofit/>
          </a:bodyPr>
          <a:lstStyle/>
          <a:p>
            <a:pPr marL="0" indent="0" algn="ctr">
              <a:buNone/>
            </a:pPr>
            <a:r>
              <a:rPr lang="en-US" sz="2000" b="0" i="0" dirty="0">
                <a:solidFill>
                  <a:schemeClr val="tx1"/>
                </a:solidFill>
                <a:effectLst/>
                <a:latin typeface="+mj-lt"/>
              </a:rPr>
              <a:t>Initially, users will be prompted to sign-up or log-in to the application. Spent Smart allows users to input their monthly income and expense breakdown (along with their associated category options, such as paycheck, food, transportation, etc.).  The goal is to be net positive after accounting for all of the users’ expenses, which will result in a savings amount.  Graphs of the users’ data can be found under the reports section.</a:t>
            </a:r>
            <a:endParaRPr lang="en-US" sz="2000" dirty="0">
              <a:solidFill>
                <a:schemeClr val="tx1"/>
              </a:solidFill>
              <a:latin typeface="+mj-lt"/>
            </a:endParaRPr>
          </a:p>
        </p:txBody>
      </p:sp>
    </p:spTree>
    <p:extLst>
      <p:ext uri="{BB962C8B-B14F-4D97-AF65-F5344CB8AC3E}">
        <p14:creationId xmlns:p14="http://schemas.microsoft.com/office/powerpoint/2010/main" val="32760414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69319-2AF0-3249-BF17-10CD2C8B3D32}"/>
              </a:ext>
            </a:extLst>
          </p:cNvPr>
          <p:cNvSpPr>
            <a:spLocks noGrp="1"/>
          </p:cNvSpPr>
          <p:nvPr>
            <p:ph type="title"/>
          </p:nvPr>
        </p:nvSpPr>
        <p:spPr>
          <a:xfrm>
            <a:off x="1066800" y="253127"/>
            <a:ext cx="6994124" cy="1371600"/>
          </a:xfrm>
        </p:spPr>
        <p:txBody>
          <a:bodyPr/>
          <a:lstStyle/>
          <a:p>
            <a:pPr algn="ctr"/>
            <a:r>
              <a:rPr lang="en-US" dirty="0">
                <a:solidFill>
                  <a:srgbClr val="00B050"/>
                </a:solidFill>
              </a:rPr>
              <a:t>Technology Used</a:t>
            </a:r>
          </a:p>
        </p:txBody>
      </p:sp>
      <p:sp>
        <p:nvSpPr>
          <p:cNvPr id="3" name="Content Placeholder 2">
            <a:extLst>
              <a:ext uri="{FF2B5EF4-FFF2-40B4-BE49-F238E27FC236}">
                <a16:creationId xmlns:a16="http://schemas.microsoft.com/office/drawing/2014/main" id="{83114C26-3675-9D45-BCE3-B82035F13777}"/>
              </a:ext>
            </a:extLst>
          </p:cNvPr>
          <p:cNvSpPr>
            <a:spLocks noGrp="1"/>
          </p:cNvSpPr>
          <p:nvPr>
            <p:ph idx="1"/>
          </p:nvPr>
        </p:nvSpPr>
        <p:spPr>
          <a:xfrm>
            <a:off x="956169" y="1383155"/>
            <a:ext cx="8214464" cy="3605073"/>
          </a:xfrm>
        </p:spPr>
        <p:txBody>
          <a:bodyPr numCol="2">
            <a:normAutofit/>
          </a:bodyPr>
          <a:lstStyle/>
          <a:p>
            <a:r>
              <a:rPr lang="en-US" sz="2000" dirty="0"/>
              <a:t>HTML/ CSS</a:t>
            </a:r>
          </a:p>
          <a:p>
            <a:r>
              <a:rPr lang="en-US" sz="2000" dirty="0"/>
              <a:t>Bootstrap</a:t>
            </a:r>
          </a:p>
          <a:p>
            <a:r>
              <a:rPr lang="en-US" sz="2000" dirty="0"/>
              <a:t>JavaScript</a:t>
            </a:r>
          </a:p>
          <a:p>
            <a:r>
              <a:rPr lang="en-US" sz="2000" dirty="0"/>
              <a:t>Git/GitHub</a:t>
            </a:r>
          </a:p>
          <a:p>
            <a:r>
              <a:rPr lang="en-US" sz="2000" dirty="0"/>
              <a:t>Heroku</a:t>
            </a:r>
          </a:p>
          <a:p>
            <a:r>
              <a:rPr lang="en-US" sz="2000" dirty="0"/>
              <a:t>Node.js</a:t>
            </a:r>
          </a:p>
          <a:p>
            <a:endParaRPr lang="en-US" sz="2000" dirty="0"/>
          </a:p>
          <a:p>
            <a:pPr marL="0" indent="0">
              <a:buNone/>
            </a:pPr>
            <a:endParaRPr lang="en-US" sz="2000" dirty="0"/>
          </a:p>
          <a:p>
            <a:r>
              <a:rPr lang="en-US" sz="2000" dirty="0"/>
              <a:t>Express.js</a:t>
            </a:r>
          </a:p>
          <a:p>
            <a:r>
              <a:rPr lang="en-US" sz="2000" dirty="0"/>
              <a:t>MongoDB/Mongoose</a:t>
            </a:r>
          </a:p>
          <a:p>
            <a:r>
              <a:rPr lang="en-US" sz="2000" dirty="0"/>
              <a:t>React/Redux</a:t>
            </a:r>
          </a:p>
          <a:p>
            <a:r>
              <a:rPr lang="en-US" sz="2000" dirty="0"/>
              <a:t>Moment.js</a:t>
            </a:r>
          </a:p>
          <a:p>
            <a:r>
              <a:rPr lang="en-US" sz="2000" dirty="0"/>
              <a:t>Victory Charts</a:t>
            </a:r>
          </a:p>
        </p:txBody>
      </p:sp>
      <p:sp>
        <p:nvSpPr>
          <p:cNvPr id="4" name="Content Placeholder 2">
            <a:extLst>
              <a:ext uri="{FF2B5EF4-FFF2-40B4-BE49-F238E27FC236}">
                <a16:creationId xmlns:a16="http://schemas.microsoft.com/office/drawing/2014/main" id="{5CDE486A-F5FE-8849-AD13-D587C0A82622}"/>
              </a:ext>
            </a:extLst>
          </p:cNvPr>
          <p:cNvSpPr txBox="1">
            <a:spLocks/>
          </p:cNvSpPr>
          <p:nvPr/>
        </p:nvSpPr>
        <p:spPr>
          <a:xfrm>
            <a:off x="5974033" y="1577799"/>
            <a:ext cx="5133975" cy="3931920"/>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endParaRPr lang="en-US" dirty="0"/>
          </a:p>
        </p:txBody>
      </p:sp>
      <p:pic>
        <p:nvPicPr>
          <p:cNvPr id="5" name="Picture 4">
            <a:extLst>
              <a:ext uri="{FF2B5EF4-FFF2-40B4-BE49-F238E27FC236}">
                <a16:creationId xmlns:a16="http://schemas.microsoft.com/office/drawing/2014/main" id="{E3C40D37-6B18-E948-8CCD-D4AD210C77E3}"/>
              </a:ext>
            </a:extLst>
          </p:cNvPr>
          <p:cNvPicPr>
            <a:picLocks noChangeAspect="1"/>
          </p:cNvPicPr>
          <p:nvPr/>
        </p:nvPicPr>
        <p:blipFill>
          <a:blip r:embed="rId2"/>
          <a:stretch>
            <a:fillRect/>
          </a:stretch>
        </p:blipFill>
        <p:spPr>
          <a:xfrm>
            <a:off x="533817" y="3981436"/>
            <a:ext cx="2106084" cy="1398932"/>
          </a:xfrm>
          <a:prstGeom prst="rect">
            <a:avLst/>
          </a:prstGeom>
        </p:spPr>
      </p:pic>
      <p:pic>
        <p:nvPicPr>
          <p:cNvPr id="6" name="Picture 5">
            <a:extLst>
              <a:ext uri="{FF2B5EF4-FFF2-40B4-BE49-F238E27FC236}">
                <a16:creationId xmlns:a16="http://schemas.microsoft.com/office/drawing/2014/main" id="{3432F83D-A206-5846-873D-3C0CA7873F8D}"/>
              </a:ext>
            </a:extLst>
          </p:cNvPr>
          <p:cNvPicPr>
            <a:picLocks noChangeAspect="1"/>
          </p:cNvPicPr>
          <p:nvPr/>
        </p:nvPicPr>
        <p:blipFill>
          <a:blip r:embed="rId3"/>
          <a:stretch>
            <a:fillRect/>
          </a:stretch>
        </p:blipFill>
        <p:spPr>
          <a:xfrm>
            <a:off x="2740510" y="4236030"/>
            <a:ext cx="1250326" cy="1050078"/>
          </a:xfrm>
          <a:prstGeom prst="rect">
            <a:avLst/>
          </a:prstGeom>
        </p:spPr>
      </p:pic>
      <p:pic>
        <p:nvPicPr>
          <p:cNvPr id="7" name="Picture 6">
            <a:extLst>
              <a:ext uri="{FF2B5EF4-FFF2-40B4-BE49-F238E27FC236}">
                <a16:creationId xmlns:a16="http://schemas.microsoft.com/office/drawing/2014/main" id="{EF094740-2216-B345-942E-F001560B9C66}"/>
              </a:ext>
            </a:extLst>
          </p:cNvPr>
          <p:cNvPicPr>
            <a:picLocks noChangeAspect="1"/>
          </p:cNvPicPr>
          <p:nvPr/>
        </p:nvPicPr>
        <p:blipFill>
          <a:blip r:embed="rId4"/>
          <a:stretch>
            <a:fillRect/>
          </a:stretch>
        </p:blipFill>
        <p:spPr>
          <a:xfrm>
            <a:off x="602321" y="5373037"/>
            <a:ext cx="1917700" cy="1054100"/>
          </a:xfrm>
          <a:prstGeom prst="rect">
            <a:avLst/>
          </a:prstGeom>
        </p:spPr>
      </p:pic>
      <p:pic>
        <p:nvPicPr>
          <p:cNvPr id="10" name="Picture 9">
            <a:extLst>
              <a:ext uri="{FF2B5EF4-FFF2-40B4-BE49-F238E27FC236}">
                <a16:creationId xmlns:a16="http://schemas.microsoft.com/office/drawing/2014/main" id="{A771F1DE-BEB8-BE4A-8B88-328FE3CE5053}"/>
              </a:ext>
            </a:extLst>
          </p:cNvPr>
          <p:cNvPicPr>
            <a:picLocks noChangeAspect="1"/>
          </p:cNvPicPr>
          <p:nvPr/>
        </p:nvPicPr>
        <p:blipFill>
          <a:blip r:embed="rId5"/>
          <a:stretch>
            <a:fillRect/>
          </a:stretch>
        </p:blipFill>
        <p:spPr>
          <a:xfrm>
            <a:off x="5587912" y="4250577"/>
            <a:ext cx="1029624" cy="1029624"/>
          </a:xfrm>
          <a:prstGeom prst="rect">
            <a:avLst/>
          </a:prstGeom>
        </p:spPr>
      </p:pic>
      <p:pic>
        <p:nvPicPr>
          <p:cNvPr id="12" name="Picture 11">
            <a:extLst>
              <a:ext uri="{FF2B5EF4-FFF2-40B4-BE49-F238E27FC236}">
                <a16:creationId xmlns:a16="http://schemas.microsoft.com/office/drawing/2014/main" id="{0BD39045-1AFE-464D-B746-A48E7C5269D1}"/>
              </a:ext>
            </a:extLst>
          </p:cNvPr>
          <p:cNvPicPr>
            <a:picLocks noChangeAspect="1"/>
          </p:cNvPicPr>
          <p:nvPr/>
        </p:nvPicPr>
        <p:blipFill>
          <a:blip r:embed="rId6"/>
          <a:stretch>
            <a:fillRect/>
          </a:stretch>
        </p:blipFill>
        <p:spPr>
          <a:xfrm>
            <a:off x="6255783" y="5575333"/>
            <a:ext cx="804333" cy="804333"/>
          </a:xfrm>
          <a:prstGeom prst="rect">
            <a:avLst/>
          </a:prstGeom>
        </p:spPr>
      </p:pic>
      <p:sp>
        <p:nvSpPr>
          <p:cNvPr id="13" name="TextBox 12">
            <a:extLst>
              <a:ext uri="{FF2B5EF4-FFF2-40B4-BE49-F238E27FC236}">
                <a16:creationId xmlns:a16="http://schemas.microsoft.com/office/drawing/2014/main" id="{B761AD8D-4425-244A-9F32-7AFB8B96807C}"/>
              </a:ext>
            </a:extLst>
          </p:cNvPr>
          <p:cNvSpPr txBox="1"/>
          <p:nvPr/>
        </p:nvSpPr>
        <p:spPr>
          <a:xfrm>
            <a:off x="10684933" y="-660400"/>
            <a:ext cx="184731" cy="369332"/>
          </a:xfrm>
          <a:prstGeom prst="rect">
            <a:avLst/>
          </a:prstGeom>
          <a:noFill/>
        </p:spPr>
        <p:txBody>
          <a:bodyPr wrap="none" rtlCol="0">
            <a:spAutoFit/>
          </a:bodyPr>
          <a:lstStyle/>
          <a:p>
            <a:endParaRPr lang="en-US"/>
          </a:p>
        </p:txBody>
      </p:sp>
      <p:pic>
        <p:nvPicPr>
          <p:cNvPr id="1028" name="Picture 4" descr="Simplifying your back end using MongoDB as queue repository and persistent  database">
            <a:extLst>
              <a:ext uri="{FF2B5EF4-FFF2-40B4-BE49-F238E27FC236}">
                <a16:creationId xmlns:a16="http://schemas.microsoft.com/office/drawing/2014/main" id="{923470EB-7185-428E-84DF-A8A75C8B3FB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645498" y="5307618"/>
            <a:ext cx="1206671" cy="127975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Github Logo - Free social media icons">
            <a:extLst>
              <a:ext uri="{FF2B5EF4-FFF2-40B4-BE49-F238E27FC236}">
                <a16:creationId xmlns:a16="http://schemas.microsoft.com/office/drawing/2014/main" id="{31805171-89EC-4CE0-BF85-FE58877410E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192055" y="4224584"/>
            <a:ext cx="1029624" cy="102962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React Graph: Top 5 React Chart Libraries for 2020 - DEV">
            <a:extLst>
              <a:ext uri="{FF2B5EF4-FFF2-40B4-BE49-F238E27FC236}">
                <a16:creationId xmlns:a16="http://schemas.microsoft.com/office/drawing/2014/main" id="{DDB2AB9D-C1DC-4C79-A007-02FAC005901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427254" y="5408100"/>
            <a:ext cx="1129828" cy="112480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Use Redux in your React app in just 10 minutes | by Dhanraj Acharya |  wineofbits | Medium">
            <a:extLst>
              <a:ext uri="{FF2B5EF4-FFF2-40B4-BE49-F238E27FC236}">
                <a16:creationId xmlns:a16="http://schemas.microsoft.com/office/drawing/2014/main" id="{ED73FFBB-EFD1-4F3E-953B-CEE60BEF0A73}"/>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997010" y="5513871"/>
            <a:ext cx="1939209" cy="9132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0224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F93499A-FB85-4F11-BF95-74C7EE170062}"/>
              </a:ext>
            </a:extLst>
          </p:cNvPr>
          <p:cNvSpPr>
            <a:spLocks noGrp="1"/>
          </p:cNvSpPr>
          <p:nvPr>
            <p:ph type="title"/>
          </p:nvPr>
        </p:nvSpPr>
        <p:spPr/>
        <p:txBody>
          <a:bodyPr/>
          <a:lstStyle/>
          <a:p>
            <a:pPr algn="ctr"/>
            <a:r>
              <a:rPr lang="en-US" dirty="0">
                <a:solidFill>
                  <a:srgbClr val="00B050"/>
                </a:solidFill>
              </a:rPr>
              <a:t>Data Flow</a:t>
            </a:r>
            <a:endParaRPr lang="en-US" dirty="0"/>
          </a:p>
        </p:txBody>
      </p:sp>
      <p:sp>
        <p:nvSpPr>
          <p:cNvPr id="5" name="Rectangle 4">
            <a:extLst>
              <a:ext uri="{FF2B5EF4-FFF2-40B4-BE49-F238E27FC236}">
                <a16:creationId xmlns:a16="http://schemas.microsoft.com/office/drawing/2014/main" id="{73B705EC-4566-4ED7-A634-311E849BD2E3}"/>
              </a:ext>
            </a:extLst>
          </p:cNvPr>
          <p:cNvSpPr/>
          <p:nvPr/>
        </p:nvSpPr>
        <p:spPr>
          <a:xfrm>
            <a:off x="465910" y="1872202"/>
            <a:ext cx="2028715"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Log-in Page</a:t>
            </a:r>
          </a:p>
        </p:txBody>
      </p:sp>
      <p:cxnSp>
        <p:nvCxnSpPr>
          <p:cNvPr id="7" name="Straight Arrow Connector 6">
            <a:extLst>
              <a:ext uri="{FF2B5EF4-FFF2-40B4-BE49-F238E27FC236}">
                <a16:creationId xmlns:a16="http://schemas.microsoft.com/office/drawing/2014/main" id="{3EE2A09F-62FB-4E78-BCE3-AE8F96EF94C9}"/>
              </a:ext>
            </a:extLst>
          </p:cNvPr>
          <p:cNvCxnSpPr>
            <a:cxnSpLocks/>
          </p:cNvCxnSpPr>
          <p:nvPr/>
        </p:nvCxnSpPr>
        <p:spPr>
          <a:xfrm>
            <a:off x="2643526" y="2106966"/>
            <a:ext cx="71640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 name="Rectangle 7">
            <a:extLst>
              <a:ext uri="{FF2B5EF4-FFF2-40B4-BE49-F238E27FC236}">
                <a16:creationId xmlns:a16="http://schemas.microsoft.com/office/drawing/2014/main" id="{DB34559B-626C-4400-A888-A081694CBFD3}"/>
              </a:ext>
            </a:extLst>
          </p:cNvPr>
          <p:cNvSpPr/>
          <p:nvPr/>
        </p:nvSpPr>
        <p:spPr>
          <a:xfrm>
            <a:off x="3508833" y="1872202"/>
            <a:ext cx="2101854"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Sign-up Page</a:t>
            </a:r>
          </a:p>
        </p:txBody>
      </p:sp>
      <p:cxnSp>
        <p:nvCxnSpPr>
          <p:cNvPr id="11" name="Straight Arrow Connector 10">
            <a:extLst>
              <a:ext uri="{FF2B5EF4-FFF2-40B4-BE49-F238E27FC236}">
                <a16:creationId xmlns:a16="http://schemas.microsoft.com/office/drawing/2014/main" id="{8C8686C7-D2E1-4E5D-9776-247561ACA61E}"/>
              </a:ext>
            </a:extLst>
          </p:cNvPr>
          <p:cNvCxnSpPr/>
          <p:nvPr/>
        </p:nvCxnSpPr>
        <p:spPr>
          <a:xfrm>
            <a:off x="5717219" y="2106966"/>
            <a:ext cx="81674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 name="Rectangle 11">
            <a:extLst>
              <a:ext uri="{FF2B5EF4-FFF2-40B4-BE49-F238E27FC236}">
                <a16:creationId xmlns:a16="http://schemas.microsoft.com/office/drawing/2014/main" id="{36672A6A-0CD2-415D-A9F2-6B4DB749D460}"/>
              </a:ext>
            </a:extLst>
          </p:cNvPr>
          <p:cNvSpPr/>
          <p:nvPr/>
        </p:nvSpPr>
        <p:spPr>
          <a:xfrm>
            <a:off x="6640497" y="1872202"/>
            <a:ext cx="2530136"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E-mail Verify</a:t>
            </a:r>
          </a:p>
        </p:txBody>
      </p:sp>
      <p:cxnSp>
        <p:nvCxnSpPr>
          <p:cNvPr id="3" name="Straight Arrow Connector 2">
            <a:extLst>
              <a:ext uri="{FF2B5EF4-FFF2-40B4-BE49-F238E27FC236}">
                <a16:creationId xmlns:a16="http://schemas.microsoft.com/office/drawing/2014/main" id="{3DF519FF-69C5-4112-A122-D4C53731FEC6}"/>
              </a:ext>
            </a:extLst>
          </p:cNvPr>
          <p:cNvCxnSpPr/>
          <p:nvPr/>
        </p:nvCxnSpPr>
        <p:spPr>
          <a:xfrm>
            <a:off x="1480267" y="2480815"/>
            <a:ext cx="0" cy="51490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0" name="Rectangle 9">
            <a:extLst>
              <a:ext uri="{FF2B5EF4-FFF2-40B4-BE49-F238E27FC236}">
                <a16:creationId xmlns:a16="http://schemas.microsoft.com/office/drawing/2014/main" id="{58CEC40D-2383-4814-89DF-D29F1A172053}"/>
              </a:ext>
            </a:extLst>
          </p:cNvPr>
          <p:cNvSpPr/>
          <p:nvPr/>
        </p:nvSpPr>
        <p:spPr>
          <a:xfrm>
            <a:off x="465910" y="3193002"/>
            <a:ext cx="2028715"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User Dashboard</a:t>
            </a:r>
          </a:p>
        </p:txBody>
      </p:sp>
      <p:cxnSp>
        <p:nvCxnSpPr>
          <p:cNvPr id="22" name="Straight Arrow Connector 21">
            <a:extLst>
              <a:ext uri="{FF2B5EF4-FFF2-40B4-BE49-F238E27FC236}">
                <a16:creationId xmlns:a16="http://schemas.microsoft.com/office/drawing/2014/main" id="{3F57B005-23A4-446E-A17C-10DBCEE50262}"/>
              </a:ext>
            </a:extLst>
          </p:cNvPr>
          <p:cNvCxnSpPr>
            <a:cxnSpLocks/>
          </p:cNvCxnSpPr>
          <p:nvPr/>
        </p:nvCxnSpPr>
        <p:spPr>
          <a:xfrm>
            <a:off x="2628327" y="3446508"/>
            <a:ext cx="71640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6E606D4F-4FF8-4B73-BDE2-398BCCC2FF18}"/>
              </a:ext>
            </a:extLst>
          </p:cNvPr>
          <p:cNvCxnSpPr/>
          <p:nvPr/>
        </p:nvCxnSpPr>
        <p:spPr>
          <a:xfrm>
            <a:off x="1480267" y="3892365"/>
            <a:ext cx="0" cy="692458"/>
          </a:xfrm>
          <a:prstGeom prst="line">
            <a:avLst/>
          </a:prstGeom>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9D707C5B-1AFB-442D-9960-5A0668805156}"/>
              </a:ext>
            </a:extLst>
          </p:cNvPr>
          <p:cNvCxnSpPr>
            <a:cxnSpLocks/>
          </p:cNvCxnSpPr>
          <p:nvPr/>
        </p:nvCxnSpPr>
        <p:spPr>
          <a:xfrm>
            <a:off x="1480267" y="4593701"/>
            <a:ext cx="186446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0BE260CB-92DB-4F12-B02C-C1C075442C81}"/>
              </a:ext>
            </a:extLst>
          </p:cNvPr>
          <p:cNvCxnSpPr/>
          <p:nvPr/>
        </p:nvCxnSpPr>
        <p:spPr>
          <a:xfrm>
            <a:off x="1480267" y="4584823"/>
            <a:ext cx="0" cy="807868"/>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E4CB3B5F-5278-49E3-AF24-1A2F904357FC}"/>
              </a:ext>
            </a:extLst>
          </p:cNvPr>
          <p:cNvCxnSpPr/>
          <p:nvPr/>
        </p:nvCxnSpPr>
        <p:spPr>
          <a:xfrm>
            <a:off x="1480267" y="5419324"/>
            <a:ext cx="186446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3" name="Rectangle 32">
            <a:extLst>
              <a:ext uri="{FF2B5EF4-FFF2-40B4-BE49-F238E27FC236}">
                <a16:creationId xmlns:a16="http://schemas.microsoft.com/office/drawing/2014/main" id="{E07C1279-2098-4DA6-B98C-B3920FD9DD7A}"/>
              </a:ext>
            </a:extLst>
          </p:cNvPr>
          <p:cNvSpPr/>
          <p:nvPr/>
        </p:nvSpPr>
        <p:spPr>
          <a:xfrm>
            <a:off x="3508833" y="3188563"/>
            <a:ext cx="2101854"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Reports (Graphs)</a:t>
            </a:r>
          </a:p>
        </p:txBody>
      </p:sp>
      <p:sp>
        <p:nvSpPr>
          <p:cNvPr id="34" name="Rectangle 33">
            <a:extLst>
              <a:ext uri="{FF2B5EF4-FFF2-40B4-BE49-F238E27FC236}">
                <a16:creationId xmlns:a16="http://schemas.microsoft.com/office/drawing/2014/main" id="{3F1C8916-BE5B-4C0D-A928-C81F59AF94FA}"/>
              </a:ext>
            </a:extLst>
          </p:cNvPr>
          <p:cNvSpPr/>
          <p:nvPr/>
        </p:nvSpPr>
        <p:spPr>
          <a:xfrm>
            <a:off x="3508833" y="4340687"/>
            <a:ext cx="2101854"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View Expenses</a:t>
            </a:r>
          </a:p>
        </p:txBody>
      </p:sp>
      <p:sp>
        <p:nvSpPr>
          <p:cNvPr id="35" name="Rectangle 34">
            <a:extLst>
              <a:ext uri="{FF2B5EF4-FFF2-40B4-BE49-F238E27FC236}">
                <a16:creationId xmlns:a16="http://schemas.microsoft.com/office/drawing/2014/main" id="{1FB745D5-852E-479C-AC11-7749560D590F}"/>
              </a:ext>
            </a:extLst>
          </p:cNvPr>
          <p:cNvSpPr/>
          <p:nvPr/>
        </p:nvSpPr>
        <p:spPr>
          <a:xfrm>
            <a:off x="3508833" y="5166310"/>
            <a:ext cx="2101854"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View Income</a:t>
            </a:r>
          </a:p>
        </p:txBody>
      </p:sp>
      <p:cxnSp>
        <p:nvCxnSpPr>
          <p:cNvPr id="36" name="Straight Arrow Connector 35">
            <a:extLst>
              <a:ext uri="{FF2B5EF4-FFF2-40B4-BE49-F238E27FC236}">
                <a16:creationId xmlns:a16="http://schemas.microsoft.com/office/drawing/2014/main" id="{CE64F6E5-62B1-48E8-89C9-A76CE7869ECC}"/>
              </a:ext>
            </a:extLst>
          </p:cNvPr>
          <p:cNvCxnSpPr/>
          <p:nvPr/>
        </p:nvCxnSpPr>
        <p:spPr>
          <a:xfrm>
            <a:off x="5717219" y="4584823"/>
            <a:ext cx="81674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DAA62584-1470-423F-BB16-112DA0661A52}"/>
              </a:ext>
            </a:extLst>
          </p:cNvPr>
          <p:cNvCxnSpPr/>
          <p:nvPr/>
        </p:nvCxnSpPr>
        <p:spPr>
          <a:xfrm>
            <a:off x="5717219" y="5402060"/>
            <a:ext cx="81674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8" name="Rectangle 37">
            <a:extLst>
              <a:ext uri="{FF2B5EF4-FFF2-40B4-BE49-F238E27FC236}">
                <a16:creationId xmlns:a16="http://schemas.microsoft.com/office/drawing/2014/main" id="{5247CD9D-8ADC-4829-8A94-1758872644E2}"/>
              </a:ext>
            </a:extLst>
          </p:cNvPr>
          <p:cNvSpPr/>
          <p:nvPr/>
        </p:nvSpPr>
        <p:spPr>
          <a:xfrm>
            <a:off x="6640497" y="4340687"/>
            <a:ext cx="2530136"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Add/Update/Delete</a:t>
            </a:r>
          </a:p>
        </p:txBody>
      </p:sp>
      <p:sp>
        <p:nvSpPr>
          <p:cNvPr id="39" name="Rectangle 38">
            <a:extLst>
              <a:ext uri="{FF2B5EF4-FFF2-40B4-BE49-F238E27FC236}">
                <a16:creationId xmlns:a16="http://schemas.microsoft.com/office/drawing/2014/main" id="{786482C3-70F8-4E6F-8072-66130C8CD0DE}"/>
              </a:ext>
            </a:extLst>
          </p:cNvPr>
          <p:cNvSpPr/>
          <p:nvPr/>
        </p:nvSpPr>
        <p:spPr>
          <a:xfrm>
            <a:off x="6640497" y="5166310"/>
            <a:ext cx="2530136" cy="50602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Add/Update/Delete</a:t>
            </a:r>
          </a:p>
        </p:txBody>
      </p:sp>
    </p:spTree>
    <p:extLst>
      <p:ext uri="{BB962C8B-B14F-4D97-AF65-F5344CB8AC3E}">
        <p14:creationId xmlns:p14="http://schemas.microsoft.com/office/powerpoint/2010/main" val="33706859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803B6-D7EF-4501-8A87-BC8B8A56C887}"/>
              </a:ext>
            </a:extLst>
          </p:cNvPr>
          <p:cNvSpPr>
            <a:spLocks noGrp="1"/>
          </p:cNvSpPr>
          <p:nvPr>
            <p:ph type="title"/>
          </p:nvPr>
        </p:nvSpPr>
        <p:spPr/>
        <p:txBody>
          <a:bodyPr/>
          <a:lstStyle/>
          <a:p>
            <a:pPr algn="ctr"/>
            <a:r>
              <a:rPr lang="en-US" dirty="0">
                <a:solidFill>
                  <a:srgbClr val="00B050"/>
                </a:solidFill>
              </a:rPr>
              <a:t>Breakdown of Roles</a:t>
            </a:r>
            <a:endParaRPr lang="en-US" dirty="0"/>
          </a:p>
        </p:txBody>
      </p:sp>
      <p:sp>
        <p:nvSpPr>
          <p:cNvPr id="3" name="Content Placeholder 2">
            <a:extLst>
              <a:ext uri="{FF2B5EF4-FFF2-40B4-BE49-F238E27FC236}">
                <a16:creationId xmlns:a16="http://schemas.microsoft.com/office/drawing/2014/main" id="{DA7D9E17-3614-4A5F-ADF1-0DC268726D7C}"/>
              </a:ext>
            </a:extLst>
          </p:cNvPr>
          <p:cNvSpPr>
            <a:spLocks noGrp="1"/>
          </p:cNvSpPr>
          <p:nvPr>
            <p:ph idx="1"/>
          </p:nvPr>
        </p:nvSpPr>
        <p:spPr/>
        <p:txBody>
          <a:bodyPr>
            <a:normAutofit/>
          </a:bodyPr>
          <a:lstStyle/>
          <a:p>
            <a:pPr>
              <a:lnSpc>
                <a:spcPct val="150000"/>
              </a:lnSpc>
              <a:spcAft>
                <a:spcPts val="600"/>
              </a:spcAft>
            </a:pPr>
            <a:r>
              <a:rPr lang="en-US" b="1" dirty="0"/>
              <a:t>Amir/Lauren:  </a:t>
            </a:r>
            <a:r>
              <a:rPr lang="en-US" dirty="0"/>
              <a:t>Design (Logo + Color Palette), CSS Styling/Responsiveness, Components (Navbar, Footer, etc.)</a:t>
            </a:r>
          </a:p>
          <a:p>
            <a:pPr>
              <a:lnSpc>
                <a:spcPct val="150000"/>
              </a:lnSpc>
              <a:spcAft>
                <a:spcPts val="600"/>
              </a:spcAft>
            </a:pPr>
            <a:r>
              <a:rPr lang="en-US" b="1" dirty="0" err="1"/>
              <a:t>Jeorge</a:t>
            </a:r>
            <a:r>
              <a:rPr lang="en-US" b="1" dirty="0"/>
              <a:t>:  </a:t>
            </a:r>
            <a:r>
              <a:rPr lang="en-US" dirty="0"/>
              <a:t>User Log-in/Sign-up, E-mail Verification, Expenses Page, Reports Page, State Management</a:t>
            </a:r>
          </a:p>
          <a:p>
            <a:pPr>
              <a:lnSpc>
                <a:spcPct val="150000"/>
              </a:lnSpc>
              <a:spcAft>
                <a:spcPts val="600"/>
              </a:spcAft>
            </a:pPr>
            <a:r>
              <a:rPr lang="en-US" b="1" dirty="0" err="1"/>
              <a:t>Duyen</a:t>
            </a:r>
            <a:r>
              <a:rPr lang="en-US" b="1" dirty="0"/>
              <a:t>:  </a:t>
            </a:r>
            <a:r>
              <a:rPr lang="en-US" dirty="0"/>
              <a:t>Controllers, Research, Income Page, Dashboard Graph</a:t>
            </a:r>
          </a:p>
          <a:p>
            <a:pPr>
              <a:lnSpc>
                <a:spcPct val="150000"/>
              </a:lnSpc>
              <a:spcAft>
                <a:spcPts val="600"/>
              </a:spcAft>
            </a:pPr>
            <a:r>
              <a:rPr lang="en-US" b="1" dirty="0"/>
              <a:t>Raymond:  </a:t>
            </a:r>
            <a:r>
              <a:rPr lang="en-US" dirty="0"/>
              <a:t>Database Models, Dashboard Page, README file, PowerPoint</a:t>
            </a:r>
          </a:p>
        </p:txBody>
      </p:sp>
    </p:spTree>
    <p:extLst>
      <p:ext uri="{BB962C8B-B14F-4D97-AF65-F5344CB8AC3E}">
        <p14:creationId xmlns:p14="http://schemas.microsoft.com/office/powerpoint/2010/main" val="13383658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D5E24-3412-4D03-B40F-AE68D19D2554}"/>
              </a:ext>
            </a:extLst>
          </p:cNvPr>
          <p:cNvSpPr>
            <a:spLocks noGrp="1"/>
          </p:cNvSpPr>
          <p:nvPr>
            <p:ph type="title"/>
          </p:nvPr>
        </p:nvSpPr>
        <p:spPr>
          <a:xfrm>
            <a:off x="677334" y="609600"/>
            <a:ext cx="8596668" cy="1086035"/>
          </a:xfrm>
        </p:spPr>
        <p:txBody>
          <a:bodyPr/>
          <a:lstStyle/>
          <a:p>
            <a:pPr algn="ctr"/>
            <a:r>
              <a:rPr lang="en-US" dirty="0">
                <a:solidFill>
                  <a:srgbClr val="00B050"/>
                </a:solidFill>
              </a:rPr>
              <a:t>Timeline of Completed Tasks</a:t>
            </a:r>
            <a:endParaRPr lang="en-US" dirty="0"/>
          </a:p>
        </p:txBody>
      </p:sp>
      <p:sp>
        <p:nvSpPr>
          <p:cNvPr id="3" name="Content Placeholder 2">
            <a:extLst>
              <a:ext uri="{FF2B5EF4-FFF2-40B4-BE49-F238E27FC236}">
                <a16:creationId xmlns:a16="http://schemas.microsoft.com/office/drawing/2014/main" id="{985B4E48-EA49-496D-BE5B-6F56C919736E}"/>
              </a:ext>
            </a:extLst>
          </p:cNvPr>
          <p:cNvSpPr>
            <a:spLocks noGrp="1"/>
          </p:cNvSpPr>
          <p:nvPr>
            <p:ph idx="1"/>
          </p:nvPr>
        </p:nvSpPr>
        <p:spPr>
          <a:xfrm>
            <a:off x="677334" y="1930400"/>
            <a:ext cx="8596668" cy="4417134"/>
          </a:xfrm>
        </p:spPr>
        <p:txBody>
          <a:bodyPr>
            <a:noAutofit/>
          </a:bodyPr>
          <a:lstStyle/>
          <a:p>
            <a:pPr>
              <a:spcAft>
                <a:spcPts val="1200"/>
              </a:spcAft>
            </a:pPr>
            <a:r>
              <a:rPr lang="en-US" sz="1700" b="1" dirty="0"/>
              <a:t>10/31/2020:</a:t>
            </a:r>
          </a:p>
          <a:p>
            <a:pPr marL="0" indent="0">
              <a:spcAft>
                <a:spcPts val="600"/>
              </a:spcAft>
              <a:buNone/>
            </a:pPr>
            <a:r>
              <a:rPr lang="en-US" sz="1700" dirty="0"/>
              <a:t>	- Agreed on idea to design a Personal Finance budgeting application</a:t>
            </a:r>
          </a:p>
          <a:p>
            <a:pPr marL="0" indent="0">
              <a:spcAft>
                <a:spcPts val="1200"/>
              </a:spcAft>
              <a:buNone/>
            </a:pPr>
            <a:r>
              <a:rPr lang="en-US" sz="1700" dirty="0"/>
              <a:t>	- Decided on “Spent Smart” as application name, by vote.</a:t>
            </a:r>
          </a:p>
          <a:p>
            <a:pPr>
              <a:spcAft>
                <a:spcPts val="1200"/>
              </a:spcAft>
            </a:pPr>
            <a:r>
              <a:rPr lang="en-US" sz="1700" b="1" dirty="0"/>
              <a:t>11/2/2020:</a:t>
            </a:r>
          </a:p>
          <a:p>
            <a:pPr marL="0" indent="0">
              <a:spcAft>
                <a:spcPts val="600"/>
              </a:spcAft>
              <a:buNone/>
            </a:pPr>
            <a:r>
              <a:rPr lang="en-US" sz="1700" dirty="0"/>
              <a:t>	- Designed logo and decided on color palette</a:t>
            </a:r>
          </a:p>
          <a:p>
            <a:pPr marL="0" indent="0">
              <a:spcAft>
                <a:spcPts val="600"/>
              </a:spcAft>
              <a:buNone/>
            </a:pPr>
            <a:r>
              <a:rPr lang="en-US" sz="1700" dirty="0"/>
              <a:t>	- Deployed project on Heroku</a:t>
            </a:r>
          </a:p>
          <a:p>
            <a:pPr marL="0" indent="0">
              <a:spcAft>
                <a:spcPts val="1200"/>
              </a:spcAft>
              <a:buNone/>
            </a:pPr>
            <a:r>
              <a:rPr lang="en-US" sz="1700" dirty="0"/>
              <a:t>	- Created directories (MVC structure) and added dependencies</a:t>
            </a:r>
          </a:p>
          <a:p>
            <a:pPr>
              <a:spcAft>
                <a:spcPts val="1200"/>
              </a:spcAft>
            </a:pPr>
            <a:r>
              <a:rPr lang="en-US" sz="1700" b="1" dirty="0"/>
              <a:t>11/4/2020:</a:t>
            </a:r>
          </a:p>
          <a:p>
            <a:pPr marL="0" indent="0">
              <a:spcAft>
                <a:spcPts val="1200"/>
              </a:spcAft>
              <a:buNone/>
            </a:pPr>
            <a:r>
              <a:rPr lang="en-US" sz="1700" dirty="0"/>
              <a:t>	- Boilerplate files added to project</a:t>
            </a:r>
          </a:p>
          <a:p>
            <a:pPr marL="0" indent="0">
              <a:buNone/>
            </a:pPr>
            <a:endParaRPr lang="en-US" sz="1700" dirty="0"/>
          </a:p>
          <a:p>
            <a:pPr lvl="1">
              <a:buFontTx/>
              <a:buChar char="-"/>
            </a:pPr>
            <a:endParaRPr lang="en-US" sz="1700" dirty="0"/>
          </a:p>
          <a:p>
            <a:pPr lvl="1">
              <a:buFontTx/>
              <a:buChar char="-"/>
            </a:pPr>
            <a:endParaRPr lang="en-US" sz="1700" dirty="0"/>
          </a:p>
        </p:txBody>
      </p:sp>
    </p:spTree>
    <p:extLst>
      <p:ext uri="{BB962C8B-B14F-4D97-AF65-F5344CB8AC3E}">
        <p14:creationId xmlns:p14="http://schemas.microsoft.com/office/powerpoint/2010/main" val="3541294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737F6-D8D1-4E8C-A475-8EF91FDCE1C5}"/>
              </a:ext>
            </a:extLst>
          </p:cNvPr>
          <p:cNvSpPr>
            <a:spLocks noGrp="1"/>
          </p:cNvSpPr>
          <p:nvPr>
            <p:ph type="title"/>
          </p:nvPr>
        </p:nvSpPr>
        <p:spPr/>
        <p:txBody>
          <a:bodyPr/>
          <a:lstStyle/>
          <a:p>
            <a:pPr algn="ctr"/>
            <a:r>
              <a:rPr lang="en-US" dirty="0">
                <a:solidFill>
                  <a:srgbClr val="00B050"/>
                </a:solidFill>
              </a:rPr>
              <a:t>Timeline of Completed Tasks (cont.)</a:t>
            </a:r>
            <a:endParaRPr lang="en-US" dirty="0"/>
          </a:p>
        </p:txBody>
      </p:sp>
      <p:sp>
        <p:nvSpPr>
          <p:cNvPr id="3" name="Content Placeholder 2">
            <a:extLst>
              <a:ext uri="{FF2B5EF4-FFF2-40B4-BE49-F238E27FC236}">
                <a16:creationId xmlns:a16="http://schemas.microsoft.com/office/drawing/2014/main" id="{730C79F0-524A-499B-9CC9-8A6B89DB344E}"/>
              </a:ext>
            </a:extLst>
          </p:cNvPr>
          <p:cNvSpPr>
            <a:spLocks noGrp="1"/>
          </p:cNvSpPr>
          <p:nvPr>
            <p:ph idx="1"/>
          </p:nvPr>
        </p:nvSpPr>
        <p:spPr>
          <a:xfrm>
            <a:off x="677334" y="1930401"/>
            <a:ext cx="8596668" cy="4603564"/>
          </a:xfrm>
        </p:spPr>
        <p:txBody>
          <a:bodyPr>
            <a:normAutofit lnSpcReduction="10000"/>
          </a:bodyPr>
          <a:lstStyle/>
          <a:p>
            <a:pPr>
              <a:spcAft>
                <a:spcPts val="1200"/>
              </a:spcAft>
            </a:pPr>
            <a:r>
              <a:rPr lang="en-US" sz="1700" b="1" dirty="0"/>
              <a:t>11/6/2020:</a:t>
            </a:r>
          </a:p>
          <a:p>
            <a:pPr marL="0" indent="0">
              <a:spcAft>
                <a:spcPts val="600"/>
              </a:spcAft>
              <a:buNone/>
            </a:pPr>
            <a:r>
              <a:rPr lang="en-US" sz="1700" dirty="0"/>
              <a:t>	- E-mail verification added</a:t>
            </a:r>
          </a:p>
          <a:p>
            <a:pPr marL="0" indent="0">
              <a:spcAft>
                <a:spcPts val="1200"/>
              </a:spcAft>
              <a:buNone/>
            </a:pPr>
            <a:r>
              <a:rPr lang="en-US" sz="1700" dirty="0"/>
              <a:t>	- Models and Controllers completed</a:t>
            </a:r>
          </a:p>
          <a:p>
            <a:pPr>
              <a:spcAft>
                <a:spcPts val="1200"/>
              </a:spcAft>
            </a:pPr>
            <a:r>
              <a:rPr lang="en-US" sz="1700" b="1" dirty="0"/>
              <a:t>11/9/2020:</a:t>
            </a:r>
          </a:p>
          <a:p>
            <a:pPr marL="0" indent="0">
              <a:spcAft>
                <a:spcPts val="1200"/>
              </a:spcAft>
              <a:buNone/>
            </a:pPr>
            <a:r>
              <a:rPr lang="en-US" sz="1700" dirty="0"/>
              <a:t>	- Log-in/Sign-up pages completed</a:t>
            </a:r>
          </a:p>
          <a:p>
            <a:pPr>
              <a:spcAft>
                <a:spcPts val="1200"/>
              </a:spcAft>
            </a:pPr>
            <a:r>
              <a:rPr lang="en-US" sz="1700" b="1" dirty="0"/>
              <a:t>11/11/2020:</a:t>
            </a:r>
          </a:p>
          <a:p>
            <a:pPr marL="0" indent="0">
              <a:spcAft>
                <a:spcPts val="1200"/>
              </a:spcAft>
              <a:buNone/>
            </a:pPr>
            <a:r>
              <a:rPr lang="en-US" sz="1700" dirty="0"/>
              <a:t>	- Routing completed</a:t>
            </a:r>
          </a:p>
          <a:p>
            <a:pPr>
              <a:spcAft>
                <a:spcPts val="1200"/>
              </a:spcAft>
            </a:pPr>
            <a:r>
              <a:rPr lang="en-US" sz="1700" b="1" dirty="0"/>
              <a:t>11/14/2020:</a:t>
            </a:r>
          </a:p>
          <a:p>
            <a:pPr marL="0" indent="0">
              <a:spcAft>
                <a:spcPts val="1200"/>
              </a:spcAft>
              <a:buNone/>
            </a:pPr>
            <a:r>
              <a:rPr lang="en-US" sz="1700" dirty="0"/>
              <a:t>	- Navbar/Footer components added</a:t>
            </a:r>
          </a:p>
          <a:p>
            <a:pPr marL="0" indent="0">
              <a:buNone/>
            </a:pPr>
            <a:endParaRPr lang="en-US" sz="1600" dirty="0"/>
          </a:p>
          <a:p>
            <a:pPr marL="0" indent="0">
              <a:buNone/>
            </a:pPr>
            <a:endParaRPr lang="en-US" sz="1600" dirty="0"/>
          </a:p>
          <a:p>
            <a:pPr marL="0" indent="0">
              <a:buNone/>
            </a:pPr>
            <a:endParaRPr lang="en-US" sz="1600" dirty="0"/>
          </a:p>
          <a:p>
            <a:pPr lvl="1">
              <a:buFontTx/>
              <a:buChar char="-"/>
            </a:pPr>
            <a:endParaRPr lang="en-US" dirty="0"/>
          </a:p>
          <a:p>
            <a:pPr lvl="1">
              <a:buFontTx/>
              <a:buChar char="-"/>
            </a:pPr>
            <a:endParaRPr lang="en-US" dirty="0"/>
          </a:p>
          <a:p>
            <a:pPr algn="ctr"/>
            <a:endParaRPr lang="en-US" dirty="0"/>
          </a:p>
        </p:txBody>
      </p:sp>
    </p:spTree>
    <p:extLst>
      <p:ext uri="{BB962C8B-B14F-4D97-AF65-F5344CB8AC3E}">
        <p14:creationId xmlns:p14="http://schemas.microsoft.com/office/powerpoint/2010/main" val="4012540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737F6-D8D1-4E8C-A475-8EF91FDCE1C5}"/>
              </a:ext>
            </a:extLst>
          </p:cNvPr>
          <p:cNvSpPr>
            <a:spLocks noGrp="1"/>
          </p:cNvSpPr>
          <p:nvPr>
            <p:ph type="title"/>
          </p:nvPr>
        </p:nvSpPr>
        <p:spPr/>
        <p:txBody>
          <a:bodyPr/>
          <a:lstStyle/>
          <a:p>
            <a:pPr algn="ctr"/>
            <a:r>
              <a:rPr lang="en-US" dirty="0">
                <a:solidFill>
                  <a:srgbClr val="00B050"/>
                </a:solidFill>
              </a:rPr>
              <a:t>Timeline of Completed Tasks (cont.)</a:t>
            </a:r>
            <a:endParaRPr lang="en-US" dirty="0"/>
          </a:p>
        </p:txBody>
      </p:sp>
      <p:sp>
        <p:nvSpPr>
          <p:cNvPr id="3" name="Content Placeholder 2">
            <a:extLst>
              <a:ext uri="{FF2B5EF4-FFF2-40B4-BE49-F238E27FC236}">
                <a16:creationId xmlns:a16="http://schemas.microsoft.com/office/drawing/2014/main" id="{730C79F0-524A-499B-9CC9-8A6B89DB344E}"/>
              </a:ext>
            </a:extLst>
          </p:cNvPr>
          <p:cNvSpPr>
            <a:spLocks noGrp="1"/>
          </p:cNvSpPr>
          <p:nvPr>
            <p:ph idx="1"/>
          </p:nvPr>
        </p:nvSpPr>
        <p:spPr>
          <a:xfrm>
            <a:off x="677334" y="1930401"/>
            <a:ext cx="8596668" cy="4110962"/>
          </a:xfrm>
        </p:spPr>
        <p:txBody>
          <a:bodyPr>
            <a:normAutofit/>
          </a:bodyPr>
          <a:lstStyle/>
          <a:p>
            <a:pPr>
              <a:spcAft>
                <a:spcPts val="1200"/>
              </a:spcAft>
            </a:pPr>
            <a:r>
              <a:rPr lang="en-US" sz="1700" b="1" dirty="0"/>
              <a:t>11/16/2020:</a:t>
            </a:r>
          </a:p>
          <a:p>
            <a:pPr marL="0" indent="0">
              <a:spcAft>
                <a:spcPts val="1200"/>
              </a:spcAft>
              <a:buNone/>
            </a:pPr>
            <a:r>
              <a:rPr lang="en-US" sz="1700" dirty="0"/>
              <a:t>	- Dashboard, Expenses, and Income pages implemented</a:t>
            </a:r>
          </a:p>
          <a:p>
            <a:pPr>
              <a:spcAft>
                <a:spcPts val="1200"/>
              </a:spcAft>
            </a:pPr>
            <a:r>
              <a:rPr lang="en-US" sz="1700" b="1" dirty="0"/>
              <a:t>11/18/2020:</a:t>
            </a:r>
          </a:p>
          <a:p>
            <a:pPr marL="0" indent="0">
              <a:spcAft>
                <a:spcPts val="1200"/>
              </a:spcAft>
              <a:buNone/>
            </a:pPr>
            <a:r>
              <a:rPr lang="en-US" sz="1700" dirty="0"/>
              <a:t>	- Reports and graphs added to application</a:t>
            </a:r>
          </a:p>
          <a:p>
            <a:pPr>
              <a:spcAft>
                <a:spcPts val="1200"/>
              </a:spcAft>
            </a:pPr>
            <a:r>
              <a:rPr lang="en-US" sz="1700" b="1" dirty="0"/>
              <a:t>11/21/2020:</a:t>
            </a:r>
          </a:p>
          <a:p>
            <a:pPr marL="0" indent="0">
              <a:spcAft>
                <a:spcPts val="600"/>
              </a:spcAft>
              <a:buNone/>
            </a:pPr>
            <a:r>
              <a:rPr lang="en-US" sz="1700" dirty="0"/>
              <a:t>	- Last revisions and styling adjustments</a:t>
            </a:r>
          </a:p>
          <a:p>
            <a:pPr marL="0" indent="0">
              <a:spcAft>
                <a:spcPts val="1200"/>
              </a:spcAft>
              <a:buNone/>
            </a:pPr>
            <a:r>
              <a:rPr lang="en-US" sz="1700" dirty="0"/>
              <a:t>	- README and PowerPoint files completed</a:t>
            </a:r>
          </a:p>
          <a:p>
            <a:pPr marL="0" indent="0">
              <a:buNone/>
            </a:pPr>
            <a:r>
              <a:rPr lang="en-US" sz="1600" dirty="0"/>
              <a:t>	</a:t>
            </a:r>
          </a:p>
          <a:p>
            <a:pPr marL="0" indent="0">
              <a:buNone/>
            </a:pPr>
            <a:endParaRPr lang="en-US" sz="1600" dirty="0"/>
          </a:p>
          <a:p>
            <a:pPr marL="0" indent="0">
              <a:buNone/>
            </a:pPr>
            <a:endParaRPr lang="en-US" sz="1600" dirty="0"/>
          </a:p>
          <a:p>
            <a:pPr lvl="1">
              <a:buFontTx/>
              <a:buChar char="-"/>
            </a:pPr>
            <a:endParaRPr lang="en-US" dirty="0"/>
          </a:p>
          <a:p>
            <a:pPr lvl="1">
              <a:buFontTx/>
              <a:buChar char="-"/>
            </a:pPr>
            <a:endParaRPr lang="en-US" dirty="0"/>
          </a:p>
          <a:p>
            <a:pPr algn="ctr"/>
            <a:endParaRPr lang="en-US" dirty="0"/>
          </a:p>
        </p:txBody>
      </p:sp>
    </p:spTree>
    <p:extLst>
      <p:ext uri="{BB962C8B-B14F-4D97-AF65-F5344CB8AC3E}">
        <p14:creationId xmlns:p14="http://schemas.microsoft.com/office/powerpoint/2010/main" val="189074639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146</TotalTime>
  <Words>528</Words>
  <Application>Microsoft Office PowerPoint</Application>
  <PresentationFormat>Widescreen</PresentationFormat>
  <Paragraphs>83</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Garamond</vt:lpstr>
      <vt:lpstr>Times</vt:lpstr>
      <vt:lpstr>Trebuchet MS</vt:lpstr>
      <vt:lpstr>Wingdings 3</vt:lpstr>
      <vt:lpstr>Facet</vt:lpstr>
      <vt:lpstr>$pent $mart</vt:lpstr>
      <vt:lpstr>Motivation</vt:lpstr>
      <vt:lpstr>Project Description</vt:lpstr>
      <vt:lpstr>Technology Used</vt:lpstr>
      <vt:lpstr>Data Flow</vt:lpstr>
      <vt:lpstr>Breakdown of Roles</vt:lpstr>
      <vt:lpstr>Timeline of Completed Tasks</vt:lpstr>
      <vt:lpstr>Timeline of Completed Tasks (cont.)</vt:lpstr>
      <vt:lpstr>Timeline of Completed Tasks (cont.)</vt:lpstr>
      <vt:lpstr>Features in $pent $mart v2.0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$pent $mart</dc:title>
  <dc:creator>Ray Tieu</dc:creator>
  <cp:lastModifiedBy>Ray Tieu</cp:lastModifiedBy>
  <cp:revision>20</cp:revision>
  <dcterms:created xsi:type="dcterms:W3CDTF">2020-11-10T05:14:41Z</dcterms:created>
  <dcterms:modified xsi:type="dcterms:W3CDTF">2020-11-24T02:27:06Z</dcterms:modified>
</cp:coreProperties>
</file>

<file path=docProps/thumbnail.jpeg>
</file>